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mp" ContentType="image/p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5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9" r:id="rId10"/>
    <p:sldId id="271" r:id="rId11"/>
    <p:sldId id="270" r:id="rId12"/>
    <p:sldId id="272" r:id="rId13"/>
    <p:sldId id="263" r:id="rId14"/>
    <p:sldId id="264" r:id="rId15"/>
    <p:sldId id="265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06"/>
    <p:restoredTop sz="94657"/>
  </p:normalViewPr>
  <p:slideViewPr>
    <p:cSldViewPr snapToGrid="0" snapToObjects="1">
      <p:cViewPr>
        <p:scale>
          <a:sx n="126" d="100"/>
          <a:sy n="126" d="100"/>
        </p:scale>
        <p:origin x="15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6A6C9-79FD-F24A-98B6-908B8772F87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0262D-1B1C-0E4D-BF38-EC9A92775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9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E55-DB4B-F941-9F5D-17A7962DAF75}" type="datetimeFigureOut">
              <a:rPr lang="en-US" smtClean="0"/>
              <a:t>1/29/18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1FBA-CAC2-424B-B1F3-F1B9EC170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E55-DB4B-F941-9F5D-17A7962DAF75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1FBA-CAC2-424B-B1F3-F1B9EC170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E55-DB4B-F941-9F5D-17A7962DAF75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1FBA-CAC2-424B-B1F3-F1B9EC170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E55-DB4B-F941-9F5D-17A7962DAF75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1FBA-CAC2-424B-B1F3-F1B9EC170F1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E55-DB4B-F941-9F5D-17A7962DAF75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1FBA-CAC2-424B-B1F3-F1B9EC170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E55-DB4B-F941-9F5D-17A7962DAF75}" type="datetimeFigureOut">
              <a:rPr lang="en-US" smtClean="0"/>
              <a:t>1/29/18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1FBA-CAC2-424B-B1F3-F1B9EC170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E55-DB4B-F941-9F5D-17A7962DAF75}" type="datetimeFigureOut">
              <a:rPr lang="en-US" smtClean="0"/>
              <a:t>1/29/18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1FBA-CAC2-424B-B1F3-F1B9EC170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E55-DB4B-F941-9F5D-17A7962DAF75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1FBA-CAC2-424B-B1F3-F1B9EC170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E55-DB4B-F941-9F5D-17A7962DAF75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1FBA-CAC2-424B-B1F3-F1B9EC170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E55-DB4B-F941-9F5D-17A7962DAF75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1FBA-CAC2-424B-B1F3-F1B9EC170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E55-DB4B-F941-9F5D-17A7962DAF75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1FBA-CAC2-424B-B1F3-F1B9EC170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E55-DB4B-F941-9F5D-17A7962DAF75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1FBA-CAC2-424B-B1F3-F1B9EC170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E55-DB4B-F941-9F5D-17A7962DAF75}" type="datetimeFigureOut">
              <a:rPr lang="en-US" smtClean="0"/>
              <a:t>1/29/18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1FBA-CAC2-424B-B1F3-F1B9EC170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E55-DB4B-F941-9F5D-17A7962DAF75}" type="datetimeFigureOut">
              <a:rPr lang="en-US" smtClean="0"/>
              <a:t>1/29/18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1FBA-CAC2-424B-B1F3-F1B9EC170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E55-DB4B-F941-9F5D-17A7962DAF75}" type="datetimeFigureOut">
              <a:rPr lang="en-US" smtClean="0"/>
              <a:t>1/29/18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1FBA-CAC2-424B-B1F3-F1B9EC170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E55-DB4B-F941-9F5D-17A7962DAF75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1FBA-CAC2-424B-B1F3-F1B9EC170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7E55-DB4B-F941-9F5D-17A7962DAF75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51FBA-CAC2-424B-B1F3-F1B9EC170F1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8607E55-DB4B-F941-9F5D-17A7962DAF75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BB51FBA-CAC2-424B-B1F3-F1B9EC170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521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1" r:id="rId1"/>
    <p:sldLayoutId id="2147484152" r:id="rId2"/>
    <p:sldLayoutId id="2147484153" r:id="rId3"/>
    <p:sldLayoutId id="2147484154" r:id="rId4"/>
    <p:sldLayoutId id="2147484155" r:id="rId5"/>
    <p:sldLayoutId id="2147484156" r:id="rId6"/>
    <p:sldLayoutId id="2147484157" r:id="rId7"/>
    <p:sldLayoutId id="2147484158" r:id="rId8"/>
    <p:sldLayoutId id="2147484159" r:id="rId9"/>
    <p:sldLayoutId id="2147484160" r:id="rId10"/>
    <p:sldLayoutId id="2147484161" r:id="rId11"/>
    <p:sldLayoutId id="2147484162" r:id="rId12"/>
    <p:sldLayoutId id="2147484163" r:id="rId13"/>
    <p:sldLayoutId id="2147484164" r:id="rId14"/>
    <p:sldLayoutId id="2147484165" r:id="rId15"/>
    <p:sldLayoutId id="2147484166" r:id="rId16"/>
    <p:sldLayoutId id="21474841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0.png"/><Relationship Id="rId3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mp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8084" y="2967335"/>
            <a:ext cx="9915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Features for molecular structures</a:t>
            </a:r>
          </a:p>
        </p:txBody>
      </p:sp>
    </p:spTree>
    <p:extLst>
      <p:ext uri="{BB962C8B-B14F-4D97-AF65-F5344CB8AC3E}">
        <p14:creationId xmlns:p14="http://schemas.microsoft.com/office/powerpoint/2010/main" val="135699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928" y="656198"/>
            <a:ext cx="9085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 smtClean="0"/>
              <a:t>Knuds feature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766618" y="1625600"/>
            <a:ext cx="44530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Oganov’s</a:t>
            </a:r>
            <a:r>
              <a:rPr lang="en-US" dirty="0" smtClean="0"/>
              <a:t> fingerprint function is constructed from a set of radial distribution functions. It can both be made atomic or for the entire structure.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Invariant to rotation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Invariant to translation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Invariant to permutation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Not unique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Non-degenerate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66618" y="4958080"/>
                <a:ext cx="2647142" cy="785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da-DK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da-DK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a-DK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da-DK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da-DK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8" y="4958080"/>
                <a:ext cx="2647142" cy="7857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679" y="173048"/>
            <a:ext cx="6471921" cy="647192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50200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928" y="656198"/>
            <a:ext cx="9085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 smtClean="0"/>
              <a:t>Chens </a:t>
            </a:r>
            <a:r>
              <a:rPr lang="da-DK" sz="3600" dirty="0" smtClean="0"/>
              <a:t>feature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766618" y="1625600"/>
            <a:ext cx="47105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Behler’s</a:t>
            </a:r>
            <a:r>
              <a:rPr lang="en-US" dirty="0" smtClean="0"/>
              <a:t> symmetry functions have become a common standard for molecular features. The features are constructed from bond lengths and angles between atoms. 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Invariant to rotation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Invariant to translation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Invariant to permutation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Most likely not unique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Non-d</a:t>
            </a:r>
            <a:r>
              <a:rPr lang="en-US" dirty="0" smtClean="0">
                <a:solidFill>
                  <a:srgbClr val="00B050"/>
                </a:solidFill>
              </a:rPr>
              <a:t>egenerate</a:t>
            </a:r>
            <a:endParaRPr lang="en-US" dirty="0" smtClean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64" y="1625600"/>
            <a:ext cx="6381848" cy="3899391"/>
          </a:xfrm>
          <a:prstGeom prst="round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766618" y="4672493"/>
                <a:ext cx="2604174" cy="11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charset="0"/>
                        </a:rPr>
                        <m:t>3</m:t>
                      </m:r>
                      <m:r>
                        <a:rPr lang="da-DK" b="0" i="1" smtClean="0">
                          <a:latin typeface="Cambria Math" charset="0"/>
                        </a:rPr>
                        <m:t>𝑏𝑜𝑑𝑦</m:t>
                      </m:r>
                      <m:r>
                        <a:rPr lang="da-DK" b="0" i="1" smtClean="0">
                          <a:latin typeface="Cambria Math" charset="0"/>
                        </a:rPr>
                        <m:t>:   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a-DK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a:rPr lang="da-DK" b="0" i="1" smtClean="0">
                              <a:latin typeface="Cambria Math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a-DK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a:rPr lang="da-DK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a-DK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da-DK" b="0" i="0" smtClean="0">
                          <a:latin typeface="Cambria Math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da-DK" b="0" i="0" smtClean="0">
                          <a:latin typeface="Cambria Math" charset="0"/>
                        </a:rPr>
                        <m:t>body</m:t>
                      </m:r>
                      <m:r>
                        <a:rPr lang="da-DK" b="0" i="0" smtClean="0">
                          <a:latin typeface="Cambria Math" charset="0"/>
                        </a:rPr>
                        <m:t>:   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a-DK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a:rPr lang="da-DK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a-DK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a:rPr lang="da-DK" b="0" i="1" smtClean="0">
                              <a:latin typeface="Cambria Math" charset="0"/>
                            </a:rPr>
                            <m:t> 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da-DK" b="0" i="1" smtClean="0">
                          <a:latin typeface="Cambria Math" charset="0"/>
                        </a:rPr>
                        <m:t>1</m:t>
                      </m:r>
                      <m:r>
                        <a:rPr lang="da-DK" b="0" i="1" smtClean="0">
                          <a:latin typeface="Cambria Math" charset="0"/>
                        </a:rPr>
                        <m:t>𝑏𝑜𝑑𝑦</m:t>
                      </m:r>
                      <m:r>
                        <a:rPr lang="da-DK" b="0" i="1" smtClean="0">
                          <a:latin typeface="Cambria Math" charset="0"/>
                        </a:rPr>
                        <m:t>:    </m:t>
                      </m:r>
                      <m:sSub>
                        <m:sSubPr>
                          <m:ctrlPr>
                            <a:rPr lang="da-DK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da-DK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da-DK" dirty="0" smtClean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8" y="4672493"/>
                <a:ext cx="2604174" cy="1153073"/>
              </a:xfrm>
              <a:prstGeom prst="rect">
                <a:avLst/>
              </a:prstGeom>
              <a:blipFill rotWithShape="0">
                <a:blip r:embed="rId3"/>
                <a:stretch>
                  <a:fillRect l="-2810" b="-4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16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928" y="656198"/>
            <a:ext cx="9085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 smtClean="0"/>
              <a:t>Thomas </a:t>
            </a:r>
            <a:r>
              <a:rPr lang="da-DK" sz="3600" dirty="0" smtClean="0"/>
              <a:t>feature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766618" y="1625600"/>
            <a:ext cx="44530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Oganov’s</a:t>
            </a:r>
            <a:r>
              <a:rPr lang="en-US" dirty="0" smtClean="0"/>
              <a:t> fingerprint function is constructed from a set of radial distribution functions. It can both be made atomic or for the entire structure.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Not invariant </a:t>
            </a:r>
            <a:r>
              <a:rPr lang="en-US" dirty="0" smtClean="0">
                <a:solidFill>
                  <a:srgbClr val="FF0000"/>
                </a:solidFill>
              </a:rPr>
              <a:t>to rotation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Invariant to translation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Invariant to permutation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Unique</a:t>
            </a:r>
            <a:endParaRPr lang="en-US" dirty="0" smtClean="0">
              <a:solidFill>
                <a:srgbClr val="00B05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Degenerate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3202" r="2959" b="8004"/>
          <a:stretch/>
        </p:blipFill>
        <p:spPr>
          <a:xfrm>
            <a:off x="5943600" y="1046480"/>
            <a:ext cx="4927600" cy="4927600"/>
          </a:xfrm>
          <a:prstGeom prst="round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6618" y="5140960"/>
            <a:ext cx="355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for atom 0 if no atom. Different atoms have different colors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90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928" y="656198"/>
            <a:ext cx="9085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Comparing features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31" y="1689511"/>
            <a:ext cx="4203700" cy="4180346"/>
          </a:xfrm>
          <a:prstGeom prst="round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05516" y="1996157"/>
                <a:ext cx="3441520" cy="2286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charset="0"/>
                        </a:rPr>
                        <m:t>𝑒𝑟𝑟𝑜𝑟</m:t>
                      </m:r>
                      <m:r>
                        <a:rPr lang="da-DK" b="0" i="1" smtClean="0">
                          <a:latin typeface="Cambria Math" charset="0"/>
                        </a:rPr>
                        <m:t> ∝</m:t>
                      </m:r>
                      <m:r>
                        <a:rPr lang="da-DK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</m:oMath>
                  </m:oMathPara>
                </a14:m>
                <a:r>
                  <a:rPr lang="da-DK" b="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da-DK" b="0" dirty="0" smtClean="0">
                    <a:ea typeface="Cambria Math" charset="0"/>
                    <a:cs typeface="Cambria Math" charset="0"/>
                  </a:rPr>
                </a:br>
                <a:endParaRPr lang="da-DK" b="0" dirty="0" smtClean="0">
                  <a:ea typeface="Cambria Math" charset="0"/>
                  <a:cs typeface="Cambria Math" charset="0"/>
                </a:endParaRPr>
              </a:p>
              <a:p>
                <a:pPr/>
                <a:r>
                  <a:rPr lang="da-DK" b="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da-DK" b="0" dirty="0" smtClean="0">
                    <a:ea typeface="Cambria Math" charset="0"/>
                    <a:cs typeface="Cambria Math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  <m:d>
                        <m:dPr>
                          <m:ctrlPr>
                            <a:rPr lang="da-DK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lang="da-DK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da-DK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da-DK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da-DK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da-DK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da-DK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da-DK" b="0" dirty="0" smtClean="0"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da-DK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da-DK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da-DK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da-DK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da-DK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da-DK" b="0" i="1" smtClean="0">
                              <a:latin typeface="Cambria Math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da-DK" b="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Two equations with three unknowns</a:t>
                </a:r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charset="0"/>
                        </a:rPr>
                        <m:t>𝑙</m:t>
                      </m:r>
                      <m:d>
                        <m:dPr>
                          <m:ctrlPr>
                            <a:rPr lang="da-DK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charset="0"/>
                            </a:rPr>
                            <m:t>𝑁</m:t>
                          </m:r>
                        </m:e>
                      </m:d>
                      <m:r>
                        <a:rPr lang="da-DK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da-DK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da-DK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da-DK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da-DK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da-DK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func>
                            <m:funcPr>
                              <m:ctrlPr>
                                <a:rPr lang="da-DK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a-DK" b="0" i="0" smtClean="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da-DK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func>
                        </m:sup>
                      </m:sSubSup>
                      <m:sSup>
                        <m:sSupPr>
                          <m:ctrlPr>
                            <a:rPr lang="da-DK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charset="0"/>
                            </a:rPr>
                            <m:t>𝑁</m:t>
                          </m:r>
                        </m:e>
                        <m:sup>
                          <m:r>
                            <a:rPr lang="da-DK" b="0" i="1" smtClean="0">
                              <a:latin typeface="Cambria Math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da-DK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a-DK" b="0" i="0" smtClean="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da-DK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func>
                        </m:sup>
                      </m:sSup>
                      <m:r>
                        <a:rPr lang="da-DK" b="0" i="1" smtClean="0">
                          <a:latin typeface="Cambria Math" charset="0"/>
                        </a:rPr>
                        <m:t>=</m:t>
                      </m:r>
                      <m:r>
                        <a:rPr lang="da-DK" b="0" i="1" smtClean="0">
                          <a:latin typeface="Cambria Math" charset="0"/>
                        </a:rPr>
                        <m:t>𝑏</m:t>
                      </m:r>
                      <m:sSup>
                        <m:sSupPr>
                          <m:ctrlPr>
                            <a:rPr lang="da-DK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charset="0"/>
                            </a:rPr>
                            <m:t>𝑁</m:t>
                          </m:r>
                        </m:e>
                        <m:sup>
                          <m:r>
                            <a:rPr lang="da-DK" b="0" i="1" smtClean="0">
                              <a:latin typeface="Cambria Math" charset="0"/>
                            </a:rPr>
                            <m:t>𝑎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516" y="1996157"/>
                <a:ext cx="3441520" cy="2286973"/>
              </a:xfrm>
              <a:prstGeom prst="rect">
                <a:avLst/>
              </a:prstGeom>
              <a:blipFill rotWithShape="0">
                <a:blip r:embed="rId3"/>
                <a:stretch>
                  <a:fillRect l="-4248" t="-17819" r="-3186" b="-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541728" y="1489456"/>
            <a:ext cx="4102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Obtain more data to decrease error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623738" y="4482310"/>
                <a:ext cx="393807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a-DK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 smtClean="0"/>
                  <a:t> is generally constant for a specific set of structures.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da-DK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 smtClean="0"/>
                  <a:t> depends on the quality of the features used.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738" y="4482310"/>
                <a:ext cx="3938079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1393" t="-1646" r="-2167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276" y="2076441"/>
            <a:ext cx="1149524" cy="1149524"/>
          </a:xfrm>
          <a:prstGeom prst="round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934" y="2076441"/>
            <a:ext cx="1149524" cy="114952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62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928" y="656198"/>
            <a:ext cx="9085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Comparing features </a:t>
            </a:r>
            <a:r>
              <a:rPr lang="mr-IN" sz="3600" dirty="0" smtClean="0"/>
              <a:t>–</a:t>
            </a:r>
            <a:r>
              <a:rPr lang="en-US" sz="3600" dirty="0" smtClean="0"/>
              <a:t> Learning curves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0"/>
          <a:stretch/>
        </p:blipFill>
        <p:spPr>
          <a:xfrm>
            <a:off x="4976759" y="2327936"/>
            <a:ext cx="4697362" cy="3690784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121" y="2327936"/>
            <a:ext cx="1904283" cy="2890029"/>
          </a:xfrm>
          <a:prstGeom prst="round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8" y="2327936"/>
            <a:ext cx="3771900" cy="3690784"/>
          </a:xfrm>
          <a:prstGeom prst="round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9300" y="1439231"/>
            <a:ext cx="808990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Log-log plots are commonly used for easy comparison between features.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 non linear function in the plot indicates non-uniqueness.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0401300" y="3098800"/>
            <a:ext cx="698500" cy="2667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426700" y="3403601"/>
            <a:ext cx="558800" cy="2667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401300" y="4876800"/>
            <a:ext cx="990600" cy="2920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006080" y="6324600"/>
            <a:ext cx="3690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F. A. Faber </a:t>
            </a:r>
            <a:r>
              <a:rPr lang="en-US" sz="1000" i="1" dirty="0" smtClean="0"/>
              <a:t>et al</a:t>
            </a:r>
            <a:r>
              <a:rPr lang="en-US" sz="1000" dirty="0" smtClean="0"/>
              <a:t>.,  J. </a:t>
            </a:r>
            <a:r>
              <a:rPr lang="en-US" sz="1000" dirty="0" err="1" smtClean="0"/>
              <a:t>Chem</a:t>
            </a:r>
            <a:r>
              <a:rPr lang="en-US" sz="1000" dirty="0" smtClean="0"/>
              <a:t> Theory </a:t>
            </a:r>
            <a:r>
              <a:rPr lang="en-US" sz="1000" dirty="0" err="1" smtClean="0"/>
              <a:t>Comput</a:t>
            </a:r>
            <a:r>
              <a:rPr lang="en-US" sz="1000" dirty="0" smtClean="0"/>
              <a:t>. 13(11), 5255 (2017)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84914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928" y="656198"/>
            <a:ext cx="9085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 smtClean="0"/>
              <a:t>Learning forces </a:t>
            </a:r>
            <a:r>
              <a:rPr lang="mr-IN" sz="3600" dirty="0" smtClean="0"/>
              <a:t>–</a:t>
            </a:r>
            <a:r>
              <a:rPr lang="da-DK" sz="3600" dirty="0" smtClean="0"/>
              <a:t> problem with </a:t>
            </a:r>
            <a:r>
              <a:rPr lang="da-DK" sz="3600" dirty="0" err="1" smtClean="0"/>
              <a:t>sorted</a:t>
            </a:r>
            <a:r>
              <a:rPr lang="da-DK" sz="3600" dirty="0" smtClean="0"/>
              <a:t> features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39" y="1485532"/>
            <a:ext cx="4572492" cy="3429368"/>
          </a:xfrm>
          <a:prstGeom prst="round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563" y="1485532"/>
            <a:ext cx="4572491" cy="3429368"/>
          </a:xfrm>
          <a:prstGeom prst="round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054100" y="5422900"/>
            <a:ext cx="558800" cy="5588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13050" y="5422900"/>
            <a:ext cx="558800" cy="5588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572000" y="5422900"/>
            <a:ext cx="558800" cy="5588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262316" y="5474881"/>
            <a:ext cx="1617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Bag of bonds</a:t>
            </a:r>
            <a:endParaRPr lang="en-US" sz="2000" dirty="0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6911712" y="5829692"/>
            <a:ext cx="0" cy="3600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133133" y="5474881"/>
            <a:ext cx="0" cy="71481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72005" y="5109692"/>
            <a:ext cx="0" cy="10800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451427" y="5702300"/>
            <a:ext cx="707758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159185" y="5702300"/>
            <a:ext cx="707758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34079" y="5342705"/>
            <a:ext cx="2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351185" y="5342705"/>
            <a:ext cx="25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50742" y="4925026"/>
            <a:ext cx="188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6911712" y="5607312"/>
            <a:ext cx="0" cy="222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133133" y="5472285"/>
            <a:ext cx="0" cy="216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721018" y="4934325"/>
            <a:ext cx="188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8872886" y="5784574"/>
            <a:ext cx="0" cy="40511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9094307" y="5577692"/>
            <a:ext cx="0" cy="6120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333179" y="5109692"/>
            <a:ext cx="0" cy="10800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874198" y="5780931"/>
            <a:ext cx="0" cy="2252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9094307" y="5354581"/>
            <a:ext cx="0" cy="213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554267" y="5324950"/>
            <a:ext cx="193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derivatives are discontinues!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7895337" y="5649692"/>
            <a:ext cx="0" cy="5400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8116758" y="5649692"/>
            <a:ext cx="0" cy="5400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355630" y="5109692"/>
            <a:ext cx="0" cy="10800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Block Arc 59"/>
          <p:cNvSpPr/>
          <p:nvPr/>
        </p:nvSpPr>
        <p:spPr>
          <a:xfrm rot="10800000">
            <a:off x="7850444" y="6089650"/>
            <a:ext cx="301912" cy="415925"/>
          </a:xfrm>
          <a:prstGeom prst="blockArc">
            <a:avLst>
              <a:gd name="adj1" fmla="val 10726037"/>
              <a:gd name="adj2" fmla="val 21593063"/>
              <a:gd name="adj3" fmla="val 1680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Triangle 60"/>
          <p:cNvSpPr/>
          <p:nvPr/>
        </p:nvSpPr>
        <p:spPr>
          <a:xfrm>
            <a:off x="7804733" y="6216650"/>
            <a:ext cx="146050" cy="80963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/>
          <p:cNvSpPr/>
          <p:nvPr/>
        </p:nvSpPr>
        <p:spPr>
          <a:xfrm>
            <a:off x="8052016" y="6216650"/>
            <a:ext cx="146050" cy="80963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0327413" y="6422895"/>
            <a:ext cx="173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Malthe</a:t>
            </a:r>
            <a:r>
              <a:rPr lang="en-US" dirty="0" smtClean="0"/>
              <a:t> </a:t>
            </a:r>
            <a:r>
              <a:rPr lang="en-US" dirty="0" err="1" smtClean="0"/>
              <a:t>Bisbo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47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928" y="656198"/>
            <a:ext cx="9085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 smtClean="0"/>
              <a:t>Using the features </a:t>
            </a:r>
            <a:r>
              <a:rPr lang="mr-IN" sz="3600" dirty="0" smtClean="0"/>
              <a:t>–</a:t>
            </a:r>
            <a:r>
              <a:rPr lang="da-DK" sz="3600" dirty="0" smtClean="0"/>
              <a:t> </a:t>
            </a:r>
            <a:r>
              <a:rPr lang="da-DK" sz="3600" dirty="0" err="1" smtClean="0"/>
              <a:t>Kernel</a:t>
            </a:r>
            <a:r>
              <a:rPr lang="da-DK" sz="3600" dirty="0" smtClean="0"/>
              <a:t> </a:t>
            </a:r>
            <a:r>
              <a:rPr lang="da-DK" sz="3600" dirty="0" err="1" smtClean="0"/>
              <a:t>ridge</a:t>
            </a:r>
            <a:r>
              <a:rPr lang="da-DK" sz="3600" dirty="0" smtClean="0"/>
              <a:t> regression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8928" y="2552700"/>
                <a:ext cx="3935772" cy="2581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mr-I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da-DK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da-DK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mr-IN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a-DK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b="0" i="1" smtClean="0">
                                              <a:latin typeface="Cambria Math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da-DK" b="0" i="1" smtClean="0">
                                              <a:latin typeface="Cambria Math" charset="0"/>
                                            </a:rPr>
                                            <m:t>𝑒𝑠𝑡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da-DK" b="1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a-DK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a-DK" b="1" i="1" smtClean="0">
                                                  <a:latin typeface="Cambria Math" charset="0"/>
                                                </a:rPr>
                                                <m:t>𝑭</m:t>
                                              </m:r>
                                            </m:e>
                                            <m:sub>
                                              <m:r>
                                                <a:rPr lang="da-DK" b="0" i="1" smtClean="0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da-DK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a-DK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b="0" i="1" smtClean="0">
                                              <a:latin typeface="Cambria Math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da-DK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a-DK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a-DK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da-DK" b="0" i="1" smtClean="0">
                                  <a:latin typeface="Cambria Math" charset="0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da-DK" b="0" i="1" smtClean="0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da-DK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da-DK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da-DK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da-DK" b="0" i="1" smtClean="0">
                              <a:latin typeface="Cambria Math" charset="0"/>
                            </a:rPr>
                            <m:t>𝑒𝑠𝑡</m:t>
                          </m:r>
                        </m:sub>
                      </m:sSub>
                      <m:d>
                        <m:dPr>
                          <m:ctrlPr>
                            <a:rPr lang="da-DK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a-DK" b="1" i="1" smtClean="0">
                                  <a:latin typeface="Cambria Math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a-DK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a-DK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a-DK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da-DK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da-DK" b="0" i="1" smtClean="0">
                          <a:latin typeface="Cambria Math" charset="0"/>
                        </a:rPr>
                        <m:t>+</m:t>
                      </m:r>
                      <m:r>
                        <a:rPr lang="da-DK" b="0" i="1" smtClean="0">
                          <a:latin typeface="Cambria Math" charset="0"/>
                        </a:rPr>
                        <m:t>𝛽</m:t>
                      </m:r>
                    </m:oMath>
                  </m:oMathPara>
                </a14:m>
                <a:endParaRPr lang="da-DK" b="0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charset="0"/>
                            </a:rPr>
                            <m:t>𝐾</m:t>
                          </m:r>
                        </m:e>
                        <m:sub>
                          <m:r>
                            <a:rPr lang="da-DK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da-DK" b="0" i="1" smtClean="0">
                          <a:latin typeface="Cambria Math" charset="0"/>
                        </a:rPr>
                        <m:t>=</m:t>
                      </m:r>
                      <m:r>
                        <a:rPr lang="da-DK" b="0" i="1" smtClean="0">
                          <a:latin typeface="Cambria Math" charset="0"/>
                        </a:rPr>
                        <m:t>𝑒𝑥𝑝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da-DK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a-DK" b="0" i="1" smtClean="0"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da-DK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b="0" i="1" smtClean="0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da-DK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da-DK" b="0" i="1" smtClean="0">
                              <a:latin typeface="Cambria Math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a-DK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1" i="1" smtClean="0">
                                      <a:latin typeface="Cambria Math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1" i="1" smtClean="0">
                                      <a:latin typeface="Cambria Math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28" y="2552700"/>
                <a:ext cx="3935772" cy="25812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2414592"/>
            <a:ext cx="6671388" cy="2857500"/>
          </a:xfrm>
          <a:prstGeom prst="round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678370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928" y="656198"/>
            <a:ext cx="9085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 smtClean="0"/>
              <a:t>Using the features </a:t>
            </a:r>
            <a:r>
              <a:rPr lang="mr-IN" sz="3600" dirty="0" smtClean="0"/>
              <a:t>–</a:t>
            </a:r>
            <a:r>
              <a:rPr lang="da-DK" sz="3600" dirty="0" smtClean="0"/>
              <a:t> Fingerprint </a:t>
            </a:r>
            <a:r>
              <a:rPr lang="da-DK" sz="3600" dirty="0" err="1" smtClean="0"/>
              <a:t>function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069" r="7069"/>
          <a:stretch/>
        </p:blipFill>
        <p:spPr>
          <a:xfrm>
            <a:off x="814028" y="2449093"/>
            <a:ext cx="4140926" cy="3617042"/>
          </a:xfrm>
          <a:prstGeom prst="round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2449093"/>
            <a:ext cx="5218028" cy="3617042"/>
          </a:xfrm>
          <a:prstGeom prst="round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69000" y="1619390"/>
            <a:ext cx="491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Combining the structural features and atomic features to obtain </a:t>
            </a:r>
            <a:r>
              <a:rPr lang="en-US" smtClean="0"/>
              <a:t>atomic potentials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66428" y="1705045"/>
            <a:ext cx="4140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the structure features the potential energy is learned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90890" y="6488668"/>
            <a:ext cx="150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T. L. Jacobsen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79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8928" y="656198"/>
            <a:ext cx="9085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What are a features/descriptors ?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118460" y="1650181"/>
            <a:ext cx="4672973" cy="36846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34348" y="1302529"/>
            <a:ext cx="33233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list of Cartesian coordinates is an example of a simple features:</a:t>
            </a:r>
          </a:p>
          <a:p>
            <a:pPr algn="ctr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x       y      z</a:t>
            </a:r>
          </a:p>
          <a:p>
            <a:pPr algn="ctr"/>
            <a:r>
              <a:rPr lang="is-IS" dirty="0" smtClean="0">
                <a:latin typeface="Courier" charset="0"/>
                <a:ea typeface="Courier" charset="0"/>
                <a:cs typeface="Courier" charset="0"/>
              </a:rPr>
              <a:t>12.48   12.22   0.</a:t>
            </a:r>
            <a:endParaRPr lang="is-IS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is-IS" dirty="0" smtClean="0">
                <a:latin typeface="Courier" charset="0"/>
                <a:ea typeface="Courier" charset="0"/>
                <a:cs typeface="Courier" charset="0"/>
              </a:rPr>
              <a:t>16.48   10.93   0.</a:t>
            </a:r>
          </a:p>
          <a:p>
            <a:pPr algn="ctr"/>
            <a:r>
              <a:rPr lang="is-IS" dirty="0" smtClean="0">
                <a:latin typeface="Courier" charset="0"/>
                <a:ea typeface="Courier" charset="0"/>
                <a:cs typeface="Courier" charset="0"/>
              </a:rPr>
              <a:t>15.41   10.00   0.</a:t>
            </a:r>
            <a:endParaRPr lang="is-IS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is-IS" dirty="0" smtClean="0">
                <a:latin typeface="Courier" charset="0"/>
                <a:ea typeface="Courier" charset="0"/>
                <a:cs typeface="Courier" charset="0"/>
              </a:rPr>
              <a:t>16.21   12.29   0.</a:t>
            </a:r>
            <a:endParaRPr lang="is-IS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is-IS" dirty="0" smtClean="0">
                <a:latin typeface="Courier" charset="0"/>
                <a:ea typeface="Courier" charset="0"/>
                <a:cs typeface="Courier" charset="0"/>
              </a:rPr>
              <a:t>14.87   12.76   0.</a:t>
            </a:r>
            <a:endParaRPr lang="is-IS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is-IS" dirty="0" smtClean="0">
                <a:latin typeface="Courier" charset="0"/>
                <a:ea typeface="Courier" charset="0"/>
                <a:cs typeface="Courier" charset="0"/>
              </a:rPr>
              <a:t>14.55   14.15   0.</a:t>
            </a:r>
            <a:endParaRPr lang="is-IS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is-IS" dirty="0" smtClean="0">
                <a:latin typeface="Courier" charset="0"/>
                <a:ea typeface="Courier" charset="0"/>
                <a:cs typeface="Courier" charset="0"/>
              </a:rPr>
              <a:t>12.21   13.54   0.</a:t>
            </a:r>
            <a:endParaRPr lang="is-IS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is-IS" dirty="0" smtClean="0">
                <a:latin typeface="Courier" charset="0"/>
                <a:ea typeface="Courier" charset="0"/>
                <a:cs typeface="Courier" charset="0"/>
              </a:rPr>
              <a:t>13.23   14.53   0.</a:t>
            </a:r>
            <a:endParaRPr lang="is-IS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is-IS" dirty="0" smtClean="0">
                <a:latin typeface="Courier" charset="0"/>
                <a:ea typeface="Courier" charset="0"/>
                <a:cs typeface="Courier" charset="0"/>
              </a:rPr>
              <a:t>13.80   11.82   0.</a:t>
            </a:r>
            <a:endParaRPr lang="is-IS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is-IS" dirty="0" smtClean="0">
                <a:latin typeface="Courier" charset="0"/>
                <a:ea typeface="Courier" charset="0"/>
                <a:cs typeface="Courier" charset="0"/>
              </a:rPr>
              <a:t>14.10   10.42   0.</a:t>
            </a:r>
            <a:endParaRPr lang="is-IS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is-IS" dirty="0" smtClean="0">
                <a:latin typeface="Courier" charset="0"/>
                <a:ea typeface="Courier" charset="0"/>
                <a:cs typeface="Courier" charset="0"/>
              </a:rPr>
              <a:t>17.50   10.57   0.</a:t>
            </a:r>
            <a:endParaRPr lang="is-IS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is-IS" dirty="0" smtClean="0">
                <a:latin typeface="Courier" charset="0"/>
                <a:ea typeface="Courier" charset="0"/>
                <a:cs typeface="Courier" charset="0"/>
              </a:rPr>
              <a:t>15.64    8.93   0.</a:t>
            </a:r>
            <a:endParaRPr lang="is-IS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is-IS" dirty="0" smtClean="0">
                <a:latin typeface="Courier" charset="0"/>
                <a:ea typeface="Courier" charset="0"/>
                <a:cs typeface="Courier" charset="0"/>
              </a:rPr>
              <a:t>17.03   13.01   0.</a:t>
            </a:r>
            <a:endParaRPr lang="is-IS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is-IS" dirty="0" smtClean="0">
                <a:latin typeface="Courier" charset="0"/>
                <a:ea typeface="Courier" charset="0"/>
                <a:cs typeface="Courier" charset="0"/>
              </a:rPr>
              <a:t>15.35   14.89   0.</a:t>
            </a:r>
          </a:p>
          <a:p>
            <a:pPr algn="ctr"/>
            <a:r>
              <a:rPr lang="is-IS" dirty="0" smtClean="0">
                <a:latin typeface="Courier" charset="0"/>
                <a:ea typeface="Courier" charset="0"/>
                <a:cs typeface="Courier" charset="0"/>
              </a:rPr>
              <a:t>11.16   13.83   0.</a:t>
            </a:r>
            <a:endParaRPr lang="is-IS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is-IS" dirty="0" smtClean="0">
                <a:latin typeface="Courier" charset="0"/>
                <a:ea typeface="Courier" charset="0"/>
                <a:cs typeface="Courier" charset="0"/>
              </a:rPr>
              <a:t>12.94   15.58   0.</a:t>
            </a:r>
            <a:endParaRPr lang="is-IS" dirty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is-IS" dirty="0" smtClean="0">
                <a:latin typeface="Courier" charset="0"/>
                <a:ea typeface="Courier" charset="0"/>
                <a:cs typeface="Courier" charset="0"/>
              </a:rPr>
              <a:t>13.29    9.70   0.</a:t>
            </a:r>
            <a:endParaRPr lang="is-I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8928" y="1902792"/>
            <a:ext cx="34117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 descriptor is a mathematical representation of an object, commonly composed of a list of features that can be used to identify the object.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8" y="3775893"/>
            <a:ext cx="3432142" cy="2574107"/>
          </a:xfrm>
          <a:prstGeom prst="round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71700" y="5969272"/>
            <a:ext cx="21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x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280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928" y="656198"/>
            <a:ext cx="9085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Learning from a poor feature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013" r="7123"/>
          <a:stretch/>
        </p:blipFill>
        <p:spPr>
          <a:xfrm>
            <a:off x="1050505" y="2753893"/>
            <a:ext cx="4140926" cy="3617042"/>
          </a:xfrm>
          <a:prstGeom prst="roundRect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w="0" h="0"/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069" r="7069"/>
          <a:stretch/>
        </p:blipFill>
        <p:spPr>
          <a:xfrm>
            <a:off x="7024842" y="2753893"/>
            <a:ext cx="4140926" cy="3617042"/>
          </a:xfrm>
          <a:prstGeom prst="round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13659" y="2046007"/>
            <a:ext cx="3814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Model learned with Cartesian coordinates used as feature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7187996" y="2107562"/>
            <a:ext cx="3814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Model learned with a more advanced feature (</a:t>
            </a:r>
            <a:r>
              <a:rPr lang="en-US" dirty="0" err="1" smtClean="0"/>
              <a:t>Oganov’s</a:t>
            </a:r>
            <a:r>
              <a:rPr lang="en-US" dirty="0" smtClean="0"/>
              <a:t> fingerprint feature)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8928" y="1459345"/>
            <a:ext cx="1006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are two examples of DFT energies learned with kernel ridge regression using two different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76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928" y="656198"/>
            <a:ext cx="9085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What make good features ?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720436" y="1634836"/>
            <a:ext cx="402705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 good feature essentially only need to conform to two properties: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Objects with similar properties should have similar features.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The features should</a:t>
            </a:r>
            <a:br>
              <a:rPr lang="en-US" sz="2000" dirty="0" smtClean="0"/>
            </a:br>
            <a:r>
              <a:rPr lang="en-US" sz="2000" dirty="0" smtClean="0"/>
              <a:t>be bijective with</a:t>
            </a:r>
            <a:br>
              <a:rPr lang="en-US" sz="2000" dirty="0" smtClean="0"/>
            </a:br>
            <a:r>
              <a:rPr lang="en-US" sz="2000" dirty="0" smtClean="0"/>
              <a:t>respect to the</a:t>
            </a:r>
            <a:br>
              <a:rPr lang="en-US" sz="2000" dirty="0" smtClean="0"/>
            </a:br>
            <a:r>
              <a:rPr lang="en-US" sz="2000" dirty="0" smtClean="0"/>
              <a:t>objects.</a:t>
            </a:r>
          </a:p>
          <a:p>
            <a:endParaRPr lang="en-US" sz="2000" dirty="0"/>
          </a:p>
          <a:p>
            <a:r>
              <a:rPr lang="en-US" sz="2000" dirty="0" smtClean="0"/>
              <a:t>A third property is also desirable, but is not essential: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sz="2000" dirty="0" smtClean="0"/>
              <a:t>The list of features should be as compact as possible.</a:t>
            </a:r>
          </a:p>
          <a:p>
            <a:pPr marL="457200" indent="-457200">
              <a:buFont typeface="+mj-lt"/>
              <a:buAutoNum type="arabicPeriod" startAt="3"/>
            </a:pP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191431" y="1681017"/>
            <a:ext cx="402705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molecular features 2. can be subdivided into five issues most features attempts to deal with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Features should be invariant under translation.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Features should be invariant under rotation.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Features should be invariant under permutation of identical atoms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A features should be unique to a 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A structure should only produce one possible feature list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514782">
            <a:off x="8661623" y="2633691"/>
            <a:ext cx="1073414" cy="846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51121">
            <a:off x="10263538" y="2718167"/>
            <a:ext cx="1073414" cy="8463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84818" y="4178513"/>
            <a:ext cx="1073414" cy="846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263537" y="4178513"/>
            <a:ext cx="1073414" cy="8463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33934" y="2715491"/>
            <a:ext cx="509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10034710" y="4278540"/>
            <a:ext cx="509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</a:t>
            </a:r>
            <a:endParaRPr lang="en-US" sz="3600" dirty="0"/>
          </a:p>
        </p:txBody>
      </p:sp>
      <p:sp>
        <p:nvSpPr>
          <p:cNvPr id="15" name="U-Turn Arrow 14"/>
          <p:cNvSpPr/>
          <p:nvPr/>
        </p:nvSpPr>
        <p:spPr>
          <a:xfrm>
            <a:off x="10594108" y="3798719"/>
            <a:ext cx="424874" cy="26628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71500"/>
              <a:gd name="adj5" fmla="val 1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098" y="2931573"/>
            <a:ext cx="1492991" cy="1492991"/>
          </a:xfrm>
          <a:prstGeom prst="round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4793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928" y="656198"/>
            <a:ext cx="9085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Popular features </a:t>
            </a:r>
            <a:r>
              <a:rPr lang="mr-IN" sz="3600" dirty="0" smtClean="0"/>
              <a:t>–</a:t>
            </a:r>
            <a:r>
              <a:rPr lang="en-US" sz="3600" dirty="0" smtClean="0"/>
              <a:t> Bag of bonds</a:t>
            </a:r>
            <a:endParaRPr lang="en-US" sz="3600" dirty="0"/>
          </a:p>
        </p:txBody>
      </p:sp>
      <p:pic>
        <p:nvPicPr>
          <p:cNvPr id="7" name="Picture 14" descr="Screen Clipping">
            <a:extLst>
              <a:ext uri="{FF2B5EF4-FFF2-40B4-BE49-F238E27FC236}">
                <a16:creationId xmlns:a16="http://schemas.microsoft.com/office/drawing/2014/main" xmlns="" id="{0CC7D12B-AB58-4B39-A8D9-FD9E7E52E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5" t="14636" r="-1"/>
          <a:stretch/>
        </p:blipFill>
        <p:spPr>
          <a:xfrm>
            <a:off x="5767071" y="2071486"/>
            <a:ext cx="5569714" cy="3527831"/>
          </a:xfrm>
          <a:prstGeom prst="round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6618" y="1625600"/>
            <a:ext cx="47105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bag of bonds feature is constructed from a list of all interatomic distances in a structure. </a:t>
            </a:r>
          </a:p>
          <a:p>
            <a:r>
              <a:rPr lang="en-US" dirty="0" smtClean="0"/>
              <a:t>These distances are grouped according to the atomic types involved and sorted.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Invariant to rotation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Invariant to translation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Invariant to permutation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Not unique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Non-degenerate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18" y="4561721"/>
            <a:ext cx="4126992" cy="192633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0346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928" y="656198"/>
            <a:ext cx="9085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Popular features </a:t>
            </a:r>
            <a:r>
              <a:rPr lang="mr-IN" sz="3600" dirty="0" smtClean="0"/>
              <a:t>–</a:t>
            </a:r>
            <a:r>
              <a:rPr lang="en-US" sz="3600" dirty="0" smtClean="0"/>
              <a:t> Coulomb matrix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766618" y="1625600"/>
            <a:ext cx="47105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coulomb matrix is constructed by filling a matrix with the bond lengths between atoms matched by the indices of the matrix column and row.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Invariant to rotation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Invariant to translation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Not Invariant to permutation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Unique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Degenerate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" r="4453"/>
          <a:stretch/>
        </p:blipFill>
        <p:spPr>
          <a:xfrm>
            <a:off x="5477164" y="2437442"/>
            <a:ext cx="6062465" cy="2604458"/>
          </a:xfrm>
          <a:prstGeom prst="round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26078" b="16262"/>
          <a:stretch/>
        </p:blipFill>
        <p:spPr>
          <a:xfrm>
            <a:off x="766618" y="4556993"/>
            <a:ext cx="4019210" cy="17399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88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928" y="656198"/>
            <a:ext cx="9085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Popular features </a:t>
            </a:r>
            <a:r>
              <a:rPr lang="mr-IN" sz="3600" dirty="0" smtClean="0"/>
              <a:t>–</a:t>
            </a:r>
            <a:r>
              <a:rPr lang="en-US" sz="3600" dirty="0" smtClean="0"/>
              <a:t> Fingerprint function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766618" y="1625600"/>
            <a:ext cx="44530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Oganov’s</a:t>
            </a:r>
            <a:r>
              <a:rPr lang="en-US" dirty="0" smtClean="0"/>
              <a:t> fingerprint function is constructed from a set of radial distribution functions. It can both be made atomic or for the entire structure.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Invariant to rotation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Invariant to translation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Invariant to permutation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Not unique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Non-degenerate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126" y="1625601"/>
            <a:ext cx="3921039" cy="4330700"/>
          </a:xfrm>
          <a:prstGeom prst="round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0" y="2973446"/>
            <a:ext cx="3200400" cy="302895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32760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928" y="656198"/>
            <a:ext cx="9085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Popular features </a:t>
            </a:r>
            <a:r>
              <a:rPr lang="mr-IN" sz="3600" dirty="0" smtClean="0"/>
              <a:t>–</a:t>
            </a:r>
            <a:r>
              <a:rPr lang="en-US" sz="3600" dirty="0" smtClean="0"/>
              <a:t> Symmetry functions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" t="3046" r="1471" b="2792"/>
          <a:stretch/>
        </p:blipFill>
        <p:spPr>
          <a:xfrm>
            <a:off x="6019800" y="2057588"/>
            <a:ext cx="5506290" cy="3416111"/>
          </a:xfrm>
          <a:prstGeom prst="round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6618" y="1625600"/>
            <a:ext cx="47105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Behler’s</a:t>
            </a:r>
            <a:r>
              <a:rPr lang="en-US" dirty="0" smtClean="0"/>
              <a:t> symmetry functions have become a common standard for molecular features. The features are constructed from bond lengths and angles between atoms. 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Invariant to rotation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Invariant to translation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Invariant to permutation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Most likely not unique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Non-degenerate</a:t>
            </a:r>
            <a:endParaRPr lang="en-US" dirty="0" smtClean="0">
              <a:solidFill>
                <a:srgbClr val="00B05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213" y="4487922"/>
            <a:ext cx="1670713" cy="1673488"/>
          </a:xfrm>
          <a:prstGeom prst="round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2500" y="5093833"/>
            <a:ext cx="234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Atomic feature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94085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928" y="656198"/>
            <a:ext cx="9085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600" dirty="0" smtClean="0"/>
              <a:t>Knuds feature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766618" y="1625600"/>
            <a:ext cx="44530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Oganov’s</a:t>
            </a:r>
            <a:r>
              <a:rPr lang="en-US" dirty="0" smtClean="0"/>
              <a:t> fingerprint function is constructed from a set of radial distribution functions. It can both be made atomic or for the entire structure.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Invariant to rotation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Invariant to translation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Invariant to permutation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Not unique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Non-degenerate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54" r="570" b="50222"/>
          <a:stretch/>
        </p:blipFill>
        <p:spPr>
          <a:xfrm>
            <a:off x="5690101" y="247756"/>
            <a:ext cx="1958865" cy="2109546"/>
          </a:xfrm>
          <a:prstGeom prst="round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66618" y="4958080"/>
                <a:ext cx="2647142" cy="785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da-DK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da-DK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a-DK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a-DK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da-DK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da-DK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8" y="4958080"/>
                <a:ext cx="2647142" cy="7857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4" t="50222" b="1"/>
          <a:stretch/>
        </p:blipFill>
        <p:spPr>
          <a:xfrm>
            <a:off x="8365900" y="247756"/>
            <a:ext cx="1958865" cy="2109546"/>
          </a:xfrm>
          <a:prstGeom prst="round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766" y="2648962"/>
            <a:ext cx="3677920" cy="3677920"/>
          </a:xfrm>
          <a:prstGeom prst="round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046" y="2648962"/>
            <a:ext cx="3677920" cy="367792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46270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6257</TotalTime>
  <Words>903</Words>
  <Application>Microsoft Macintosh PowerPoint</Application>
  <PresentationFormat>Widescreen</PresentationFormat>
  <Paragraphs>146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Cambria Math</vt:lpstr>
      <vt:lpstr>Corbel</vt:lpstr>
      <vt:lpstr>Courier</vt:lpstr>
      <vt:lpstr>Mangal</vt:lpstr>
      <vt:lpstr>Arial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Lemming Jacobsen</dc:creator>
  <cp:lastModifiedBy>Thomas Lemming Jacobsen</cp:lastModifiedBy>
  <cp:revision>88</cp:revision>
  <dcterms:created xsi:type="dcterms:W3CDTF">2017-11-30T14:40:39Z</dcterms:created>
  <dcterms:modified xsi:type="dcterms:W3CDTF">2018-01-29T11:43:06Z</dcterms:modified>
</cp:coreProperties>
</file>